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anva Sans Bold" panose="020B0604020202020204" charset="0"/>
      <p:regular r:id="rId15"/>
    </p:embeddedFont>
    <p:embeddedFont>
      <p:font typeface="HK Grotesk" panose="020B0604020202020204" charset="0"/>
      <p:regular r:id="rId16"/>
    </p:embeddedFont>
    <p:embeddedFont>
      <p:font typeface="HK Grotesk Bold" panose="020B0604020202020204" charset="0"/>
      <p:regular r:id="rId17"/>
    </p:embeddedFont>
    <p:embeddedFont>
      <p:font typeface="HK Grotesk Medium" panose="020B0604020202020204" charset="0"/>
      <p:regular r:id="rId18"/>
    </p:embeddedFont>
    <p:embeddedFont>
      <p:font typeface="Libre Baskerville" panose="020000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1075850" y="8845870"/>
            <a:ext cx="6183450" cy="412430"/>
          </a:xfrm>
          <a:prstGeom prst="rect">
            <a:avLst/>
          </a:prstGeom>
        </p:spPr>
        <p:txBody>
          <a:bodyPr lIns="0" tIns="0" rIns="0" bIns="0" rtlCol="0" anchor="t">
            <a:spAutoFit/>
          </a:bodyPr>
          <a:lstStyle/>
          <a:p>
            <a:pPr algn="r">
              <a:lnSpc>
                <a:spcPts val="3360"/>
              </a:lnSpc>
            </a:pPr>
            <a:r>
              <a:rPr lang="en-US" sz="2800">
                <a:solidFill>
                  <a:srgbClr val="FFFFFF"/>
                </a:solidFill>
                <a:latin typeface="HK Grotesk Medium"/>
              </a:rPr>
              <a:t>20BCP046 Shreya Panengaden</a:t>
            </a:r>
          </a:p>
        </p:txBody>
      </p:sp>
      <p:grpSp>
        <p:nvGrpSpPr>
          <p:cNvPr id="3" name="Group 3"/>
          <p:cNvGrpSpPr/>
          <p:nvPr/>
        </p:nvGrpSpPr>
        <p:grpSpPr>
          <a:xfrm>
            <a:off x="1028700" y="2574533"/>
            <a:ext cx="7706900" cy="5137933"/>
            <a:chOff x="0" y="0"/>
            <a:chExt cx="10275866" cy="6850578"/>
          </a:xfrm>
        </p:grpSpPr>
        <p:sp>
          <p:nvSpPr>
            <p:cNvPr id="4" name="Freeform 4"/>
            <p:cNvSpPr/>
            <p:nvPr/>
          </p:nvSpPr>
          <p:spPr>
            <a:xfrm>
              <a:off x="3425289" y="0"/>
              <a:ext cx="6850578" cy="6850578"/>
            </a:xfrm>
            <a:custGeom>
              <a:avLst/>
              <a:gdLst/>
              <a:ahLst/>
              <a:cxnLst/>
              <a:rect l="l" t="t" r="r" b="b"/>
              <a:pathLst>
                <a:path w="6850578" h="6850578">
                  <a:moveTo>
                    <a:pt x="0" y="0"/>
                  </a:moveTo>
                  <a:lnTo>
                    <a:pt x="6850577" y="0"/>
                  </a:lnTo>
                  <a:lnTo>
                    <a:pt x="6850577" y="6850578"/>
                  </a:lnTo>
                  <a:lnTo>
                    <a:pt x="0" y="6850578"/>
                  </a:lnTo>
                  <a:lnTo>
                    <a:pt x="0" y="0"/>
                  </a:lnTo>
                  <a:close/>
                </a:path>
              </a:pathLst>
            </a:custGeom>
            <a:blipFill>
              <a:blip r:embed="rId2"/>
              <a:stretch>
                <a:fillRect/>
              </a:stretch>
            </a:blipFill>
          </p:spPr>
          <p:txBody>
            <a:bodyPr/>
            <a:lstStyle/>
            <a:p>
              <a:endParaRPr lang="en-IN"/>
            </a:p>
          </p:txBody>
        </p:sp>
        <p:sp>
          <p:nvSpPr>
            <p:cNvPr id="5" name="Freeform 5"/>
            <p:cNvSpPr/>
            <p:nvPr/>
          </p:nvSpPr>
          <p:spPr>
            <a:xfrm>
              <a:off x="0" y="0"/>
              <a:ext cx="6850578" cy="6850578"/>
            </a:xfrm>
            <a:custGeom>
              <a:avLst/>
              <a:gdLst/>
              <a:ahLst/>
              <a:cxnLst/>
              <a:rect l="l" t="t" r="r" b="b"/>
              <a:pathLst>
                <a:path w="6850578" h="6850578">
                  <a:moveTo>
                    <a:pt x="0" y="0"/>
                  </a:moveTo>
                  <a:lnTo>
                    <a:pt x="6850578" y="0"/>
                  </a:lnTo>
                  <a:lnTo>
                    <a:pt x="6850578" y="6850578"/>
                  </a:lnTo>
                  <a:lnTo>
                    <a:pt x="0" y="6850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sp>
        <p:nvSpPr>
          <p:cNvPr id="6" name="TextBox 6"/>
          <p:cNvSpPr txBox="1"/>
          <p:nvPr/>
        </p:nvSpPr>
        <p:spPr>
          <a:xfrm>
            <a:off x="7058787" y="3477806"/>
            <a:ext cx="10200513" cy="3331388"/>
          </a:xfrm>
          <a:prstGeom prst="rect">
            <a:avLst/>
          </a:prstGeom>
        </p:spPr>
        <p:txBody>
          <a:bodyPr lIns="0" tIns="0" rIns="0" bIns="0" rtlCol="0" anchor="t">
            <a:spAutoFit/>
          </a:bodyPr>
          <a:lstStyle/>
          <a:p>
            <a:pPr>
              <a:lnSpc>
                <a:spcPts val="13199"/>
              </a:lnSpc>
            </a:pPr>
            <a:r>
              <a:rPr lang="en-US" sz="10999">
                <a:solidFill>
                  <a:srgbClr val="FFFFFF"/>
                </a:solidFill>
                <a:latin typeface="HK Grotesk Bold"/>
              </a:rPr>
              <a:t>Houseprice Prediction </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51620" y="2824067"/>
            <a:ext cx="7207680" cy="6434233"/>
            <a:chOff x="0" y="0"/>
            <a:chExt cx="9610240" cy="8578977"/>
          </a:xfrm>
        </p:grpSpPr>
        <p:sp>
          <p:nvSpPr>
            <p:cNvPr id="3" name="Freeform 3"/>
            <p:cNvSpPr/>
            <p:nvPr/>
          </p:nvSpPr>
          <p:spPr>
            <a:xfrm>
              <a:off x="4632024" y="0"/>
              <a:ext cx="4978216" cy="5225227"/>
            </a:xfrm>
            <a:custGeom>
              <a:avLst/>
              <a:gdLst/>
              <a:ahLst/>
              <a:cxnLst/>
              <a:rect l="l" t="t" r="r" b="b"/>
              <a:pathLst>
                <a:path w="4978216" h="5225227">
                  <a:moveTo>
                    <a:pt x="0" y="0"/>
                  </a:moveTo>
                  <a:lnTo>
                    <a:pt x="4978216" y="0"/>
                  </a:lnTo>
                  <a:lnTo>
                    <a:pt x="4978216" y="5225227"/>
                  </a:lnTo>
                  <a:lnTo>
                    <a:pt x="0" y="5225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0" y="2306285"/>
              <a:ext cx="6521702" cy="6272692"/>
            </a:xfrm>
            <a:custGeom>
              <a:avLst/>
              <a:gdLst/>
              <a:ahLst/>
              <a:cxnLst/>
              <a:rect l="l" t="t" r="r" b="b"/>
              <a:pathLst>
                <a:path w="6521702" h="6272692">
                  <a:moveTo>
                    <a:pt x="0" y="0"/>
                  </a:moveTo>
                  <a:lnTo>
                    <a:pt x="6521702" y="0"/>
                  </a:lnTo>
                  <a:lnTo>
                    <a:pt x="6521702" y="6272692"/>
                  </a:lnTo>
                  <a:lnTo>
                    <a:pt x="0" y="6272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5" name="AutoShape 5"/>
          <p:cNvSpPr/>
          <p:nvPr/>
        </p:nvSpPr>
        <p:spPr>
          <a:xfrm>
            <a:off x="0" y="0"/>
            <a:ext cx="8882573" cy="10287000"/>
          </a:xfrm>
          <a:prstGeom prst="rect">
            <a:avLst/>
          </a:prstGeom>
          <a:solidFill>
            <a:srgbClr val="191824"/>
          </a:solidFill>
        </p:spPr>
        <p:txBody>
          <a:bodyPr/>
          <a:lstStyle/>
          <a:p>
            <a:endParaRPr lang="en-IN"/>
          </a:p>
        </p:txBody>
      </p:sp>
      <p:sp>
        <p:nvSpPr>
          <p:cNvPr id="6" name="TextBox 6"/>
          <p:cNvSpPr txBox="1"/>
          <p:nvPr/>
        </p:nvSpPr>
        <p:spPr>
          <a:xfrm>
            <a:off x="767361" y="592192"/>
            <a:ext cx="6799824" cy="930165"/>
          </a:xfrm>
          <a:prstGeom prst="rect">
            <a:avLst/>
          </a:prstGeom>
        </p:spPr>
        <p:txBody>
          <a:bodyPr lIns="0" tIns="0" rIns="0" bIns="0" rtlCol="0" anchor="t">
            <a:spAutoFit/>
          </a:bodyPr>
          <a:lstStyle/>
          <a:p>
            <a:pPr>
              <a:lnSpc>
                <a:spcPts val="7150"/>
              </a:lnSpc>
            </a:pPr>
            <a:r>
              <a:rPr lang="en-US" sz="6500">
                <a:solidFill>
                  <a:srgbClr val="FFFFFF"/>
                </a:solidFill>
                <a:latin typeface="HK Grotesk Bold"/>
              </a:rPr>
              <a:t>INTRODUCTION</a:t>
            </a:r>
          </a:p>
        </p:txBody>
      </p:sp>
      <p:sp>
        <p:nvSpPr>
          <p:cNvPr id="7" name="TextBox 7"/>
          <p:cNvSpPr txBox="1"/>
          <p:nvPr/>
        </p:nvSpPr>
        <p:spPr>
          <a:xfrm>
            <a:off x="15985595" y="1019175"/>
            <a:ext cx="1273705" cy="39018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02</a:t>
            </a:r>
          </a:p>
        </p:txBody>
      </p:sp>
      <p:sp>
        <p:nvSpPr>
          <p:cNvPr id="8" name="TextBox 8"/>
          <p:cNvSpPr txBox="1"/>
          <p:nvPr/>
        </p:nvSpPr>
        <p:spPr>
          <a:xfrm>
            <a:off x="493348" y="1887451"/>
            <a:ext cx="7347851" cy="8000261"/>
          </a:xfrm>
          <a:prstGeom prst="rect">
            <a:avLst/>
          </a:prstGeom>
        </p:spPr>
        <p:txBody>
          <a:bodyPr lIns="0" tIns="0" rIns="0" bIns="0" rtlCol="0" anchor="t">
            <a:spAutoFit/>
          </a:bodyPr>
          <a:lstStyle/>
          <a:p>
            <a:pPr marL="518186" lvl="1" indent="-259093" algn="just">
              <a:lnSpc>
                <a:spcPts val="2640"/>
              </a:lnSpc>
              <a:buFont typeface="Arial"/>
              <a:buChar char="•"/>
            </a:pPr>
            <a:r>
              <a:rPr lang="en-US" sz="2400">
                <a:solidFill>
                  <a:srgbClr val="FFFFFF"/>
                </a:solidFill>
                <a:latin typeface="Libre Baskerville"/>
              </a:rPr>
              <a:t>House price prediction is a critical task in the real estate industry and has garnered considerable attention in the field of machine learning and data science. The prediction of real estate property prices is of paramount importance in the housing market, as it empowers buyers, sellers, and investors with valuable insights for informed decision-making. </a:t>
            </a:r>
          </a:p>
          <a:p>
            <a:pPr marL="518186" lvl="1" indent="-259093" algn="just">
              <a:lnSpc>
                <a:spcPts val="2640"/>
              </a:lnSpc>
              <a:buFont typeface="Arial"/>
              <a:buChar char="•"/>
            </a:pPr>
            <a:r>
              <a:rPr lang="en-US" sz="2400">
                <a:solidFill>
                  <a:srgbClr val="FFFFFF"/>
                </a:solidFill>
                <a:latin typeface="Libre Baskerville"/>
              </a:rPr>
              <a:t>Predicting house prices is a complex task influenced by various factors such as location, property characteristics, economic conditions, and more. This complexity makes it a fascinating problem for data scientists and machine learning practitioners. </a:t>
            </a:r>
          </a:p>
          <a:p>
            <a:pPr marL="518186" lvl="1" indent="-259093" algn="just">
              <a:lnSpc>
                <a:spcPts val="2640"/>
              </a:lnSpc>
              <a:buFont typeface="Arial"/>
              <a:buChar char="•"/>
            </a:pPr>
            <a:r>
              <a:rPr lang="en-US" sz="2400">
                <a:solidFill>
                  <a:srgbClr val="FFFFFF"/>
                </a:solidFill>
                <a:latin typeface="Libre Baskerville"/>
              </a:rPr>
              <a:t>The primary objective is to provide a reliable tool for estimating property values, thereby aiding stakeholders in making well-informed choices. Today, we will explore how data-driven approaches and machine learning models can be used to tackle the challenge of house price prediction.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164011" y="2178685"/>
            <a:ext cx="9095289" cy="989947"/>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DATASET</a:t>
            </a:r>
          </a:p>
        </p:txBody>
      </p:sp>
      <p:sp>
        <p:nvSpPr>
          <p:cNvPr id="3" name="TextBox 3"/>
          <p:cNvSpPr txBox="1"/>
          <p:nvPr/>
        </p:nvSpPr>
        <p:spPr>
          <a:xfrm>
            <a:off x="7645951" y="3276940"/>
            <a:ext cx="9095289" cy="5689662"/>
          </a:xfrm>
          <a:prstGeom prst="rect">
            <a:avLst/>
          </a:prstGeom>
        </p:spPr>
        <p:txBody>
          <a:bodyPr lIns="0" tIns="0" rIns="0" bIns="0" rtlCol="0" anchor="t">
            <a:spAutoFit/>
          </a:bodyPr>
          <a:lstStyle/>
          <a:p>
            <a:pPr marL="582928" lvl="1" indent="-291464">
              <a:lnSpc>
                <a:spcPts val="3509"/>
              </a:lnSpc>
              <a:buFont typeface="Arial"/>
              <a:buChar char="•"/>
            </a:pPr>
            <a:r>
              <a:rPr lang="en-US" sz="2699">
                <a:solidFill>
                  <a:srgbClr val="FFFFFF"/>
                </a:solidFill>
                <a:latin typeface="HK Grotesk Medium"/>
              </a:rPr>
              <a:t>Boston housing dataset UCI ML repository </a:t>
            </a:r>
          </a:p>
          <a:p>
            <a:pPr marL="582930" lvl="1" indent="-291465">
              <a:lnSpc>
                <a:spcPts val="3510"/>
              </a:lnSpc>
              <a:buFont typeface="Arial"/>
              <a:buChar char="•"/>
            </a:pPr>
            <a:r>
              <a:rPr lang="en-US" sz="2700">
                <a:solidFill>
                  <a:srgbClr val="FFFFFF"/>
                </a:solidFill>
                <a:latin typeface="HK Grotesk Medium"/>
              </a:rPr>
              <a:t>The dataset was sourced from the StatLib library, which is maintained at Carnegie Mellon University created by Harrison, D. and Rubinfeld, D.L. for their research on "Hedonic prices and the demand for clean air," published in the Journal of Environmental Economics &amp; Management in 1978. The dataset was documented on July 7, 1993. </a:t>
            </a:r>
          </a:p>
          <a:p>
            <a:pPr marL="582930" lvl="1" indent="-291465">
              <a:lnSpc>
                <a:spcPts val="3510"/>
              </a:lnSpc>
              <a:buFont typeface="Arial"/>
              <a:buChar char="•"/>
            </a:pPr>
            <a:r>
              <a:rPr lang="en-US" sz="2700">
                <a:solidFill>
                  <a:srgbClr val="FFFFFF"/>
                </a:solidFill>
                <a:latin typeface="HK Grotesk Medium"/>
              </a:rPr>
              <a:t>Attributes: There are 13 continuous attributes, along with one binary-valued attribute, for a total of 14 attributes. The "MEDV" attribute serves as the class attribute. </a:t>
            </a:r>
          </a:p>
          <a:p>
            <a:pPr marL="582930" lvl="1" indent="-291465">
              <a:lnSpc>
                <a:spcPts val="3510"/>
              </a:lnSpc>
              <a:buFont typeface="Arial"/>
              <a:buChar char="•"/>
            </a:pPr>
            <a:r>
              <a:rPr lang="en-US" sz="2700">
                <a:solidFill>
                  <a:srgbClr val="FFFFFF"/>
                </a:solidFill>
                <a:latin typeface="HK Grotesk Medium"/>
              </a:rPr>
              <a:t>The dataset contains no missing attribute values. </a:t>
            </a:r>
          </a:p>
        </p:txBody>
      </p:sp>
      <p:grpSp>
        <p:nvGrpSpPr>
          <p:cNvPr id="4" name="Group 4"/>
          <p:cNvGrpSpPr/>
          <p:nvPr/>
        </p:nvGrpSpPr>
        <p:grpSpPr>
          <a:xfrm>
            <a:off x="1411277" y="2112010"/>
            <a:ext cx="5223321" cy="6062980"/>
            <a:chOff x="0" y="0"/>
            <a:chExt cx="6964428" cy="8083973"/>
          </a:xfrm>
        </p:grpSpPr>
        <p:sp>
          <p:nvSpPr>
            <p:cNvPr id="5" name="Freeform 5"/>
            <p:cNvSpPr/>
            <p:nvPr/>
          </p:nvSpPr>
          <p:spPr>
            <a:xfrm rot="5400000">
              <a:off x="486207" y="1605753"/>
              <a:ext cx="7209994" cy="5746447"/>
            </a:xfrm>
            <a:custGeom>
              <a:avLst/>
              <a:gdLst/>
              <a:ahLst/>
              <a:cxnLst/>
              <a:rect l="l" t="t" r="r" b="b"/>
              <a:pathLst>
                <a:path w="7209994" h="5746447">
                  <a:moveTo>
                    <a:pt x="0" y="0"/>
                  </a:moveTo>
                  <a:lnTo>
                    <a:pt x="7209995" y="0"/>
                  </a:lnTo>
                  <a:lnTo>
                    <a:pt x="7209995" y="5746446"/>
                  </a:lnTo>
                  <a:lnTo>
                    <a:pt x="0" y="5746446"/>
                  </a:lnTo>
                  <a:lnTo>
                    <a:pt x="0" y="0"/>
                  </a:lnTo>
                  <a:close/>
                </a:path>
              </a:pathLst>
            </a:custGeom>
            <a:blipFill>
              <a:blip r:embed="rId2"/>
              <a:stretch>
                <a:fillRect l="-42076" t="-15527" r="-42076"/>
              </a:stretch>
            </a:blipFill>
          </p:spPr>
          <p:txBody>
            <a:bodyPr/>
            <a:lstStyle/>
            <a:p>
              <a:endParaRPr lang="en-IN"/>
            </a:p>
          </p:txBody>
        </p:sp>
        <p:sp>
          <p:nvSpPr>
            <p:cNvPr id="6" name="Freeform 6"/>
            <p:cNvSpPr/>
            <p:nvPr/>
          </p:nvSpPr>
          <p:spPr>
            <a:xfrm>
              <a:off x="0" y="0"/>
              <a:ext cx="5977741" cy="7209994"/>
            </a:xfrm>
            <a:custGeom>
              <a:avLst/>
              <a:gdLst/>
              <a:ahLst/>
              <a:cxnLst/>
              <a:rect l="l" t="t" r="r" b="b"/>
              <a:pathLst>
                <a:path w="5977741" h="7209994">
                  <a:moveTo>
                    <a:pt x="0" y="0"/>
                  </a:moveTo>
                  <a:lnTo>
                    <a:pt x="5977741" y="0"/>
                  </a:lnTo>
                  <a:lnTo>
                    <a:pt x="5977741" y="7209994"/>
                  </a:lnTo>
                  <a:lnTo>
                    <a:pt x="0" y="72099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sp>
        <p:nvSpPr>
          <p:cNvPr id="7" name="TextBox 7"/>
          <p:cNvSpPr txBox="1"/>
          <p:nvPr/>
        </p:nvSpPr>
        <p:spPr>
          <a:xfrm>
            <a:off x="15985595" y="1019175"/>
            <a:ext cx="1273705" cy="39018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873214" cy="2873214"/>
          </a:xfrm>
          <a:custGeom>
            <a:avLst/>
            <a:gdLst/>
            <a:ahLst/>
            <a:cxnLst/>
            <a:rect l="l" t="t" r="r" b="b"/>
            <a:pathLst>
              <a:path w="2873214" h="2873214">
                <a:moveTo>
                  <a:pt x="0" y="0"/>
                </a:moveTo>
                <a:lnTo>
                  <a:pt x="2873214" y="0"/>
                </a:lnTo>
                <a:lnTo>
                  <a:pt x="2873214" y="2873214"/>
                </a:lnTo>
                <a:lnTo>
                  <a:pt x="0" y="2873214"/>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068353" y="645492"/>
            <a:ext cx="8625663" cy="763980"/>
          </a:xfrm>
          <a:prstGeom prst="rect">
            <a:avLst/>
          </a:prstGeom>
        </p:spPr>
        <p:txBody>
          <a:bodyPr lIns="0" tIns="0" rIns="0" bIns="0" rtlCol="0" anchor="t">
            <a:spAutoFit/>
          </a:bodyPr>
          <a:lstStyle/>
          <a:p>
            <a:pPr>
              <a:lnSpc>
                <a:spcPts val="5914"/>
              </a:lnSpc>
            </a:pPr>
            <a:r>
              <a:rPr lang="en-US" sz="5376">
                <a:solidFill>
                  <a:srgbClr val="191824"/>
                </a:solidFill>
                <a:latin typeface="HK Grotesk Bold"/>
              </a:rPr>
              <a:t>DATA VISUALIZATION</a:t>
            </a:r>
          </a:p>
        </p:txBody>
      </p:sp>
      <p:sp>
        <p:nvSpPr>
          <p:cNvPr id="4" name="Freeform 4"/>
          <p:cNvSpPr/>
          <p:nvPr/>
        </p:nvSpPr>
        <p:spPr>
          <a:xfrm rot="-10729291">
            <a:off x="204780" y="192261"/>
            <a:ext cx="2005342" cy="2197088"/>
          </a:xfrm>
          <a:custGeom>
            <a:avLst/>
            <a:gdLst/>
            <a:ahLst/>
            <a:cxnLst/>
            <a:rect l="l" t="t" r="r" b="b"/>
            <a:pathLst>
              <a:path w="2005342" h="2197088">
                <a:moveTo>
                  <a:pt x="0" y="0"/>
                </a:moveTo>
                <a:lnTo>
                  <a:pt x="2005342" y="0"/>
                </a:lnTo>
                <a:lnTo>
                  <a:pt x="2005342" y="2197088"/>
                </a:lnTo>
                <a:lnTo>
                  <a:pt x="0" y="21970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3391717" y="1829645"/>
            <a:ext cx="10666161" cy="8043131"/>
          </a:xfrm>
          <a:custGeom>
            <a:avLst/>
            <a:gdLst/>
            <a:ahLst/>
            <a:cxnLst/>
            <a:rect l="l" t="t" r="r" b="b"/>
            <a:pathLst>
              <a:path w="10666161" h="8043131">
                <a:moveTo>
                  <a:pt x="0" y="0"/>
                </a:moveTo>
                <a:lnTo>
                  <a:pt x="10666160" y="0"/>
                </a:lnTo>
                <a:lnTo>
                  <a:pt x="10666160" y="8043131"/>
                </a:lnTo>
                <a:lnTo>
                  <a:pt x="0" y="8043131"/>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5985595" y="1019175"/>
            <a:ext cx="1273705" cy="39018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873214" cy="2873214"/>
          </a:xfrm>
          <a:custGeom>
            <a:avLst/>
            <a:gdLst/>
            <a:ahLst/>
            <a:cxnLst/>
            <a:rect l="l" t="t" r="r" b="b"/>
            <a:pathLst>
              <a:path w="2873214" h="2873214">
                <a:moveTo>
                  <a:pt x="0" y="0"/>
                </a:moveTo>
                <a:lnTo>
                  <a:pt x="2873214" y="0"/>
                </a:lnTo>
                <a:lnTo>
                  <a:pt x="2873214" y="2873214"/>
                </a:lnTo>
                <a:lnTo>
                  <a:pt x="0" y="2873214"/>
                </a:lnTo>
                <a:lnTo>
                  <a:pt x="0" y="0"/>
                </a:lnTo>
                <a:close/>
              </a:path>
            </a:pathLst>
          </a:custGeom>
          <a:blipFill>
            <a:blip r:embed="rId2"/>
            <a:stretch>
              <a:fillRect/>
            </a:stretch>
          </a:blipFill>
        </p:spPr>
        <p:txBody>
          <a:bodyPr/>
          <a:lstStyle/>
          <a:p>
            <a:endParaRPr lang="en-IN"/>
          </a:p>
        </p:txBody>
      </p:sp>
      <p:sp>
        <p:nvSpPr>
          <p:cNvPr id="3" name="Freeform 3"/>
          <p:cNvSpPr/>
          <p:nvPr/>
        </p:nvSpPr>
        <p:spPr>
          <a:xfrm rot="-10729291">
            <a:off x="204780" y="192261"/>
            <a:ext cx="2005342" cy="2197088"/>
          </a:xfrm>
          <a:custGeom>
            <a:avLst/>
            <a:gdLst/>
            <a:ahLst/>
            <a:cxnLst/>
            <a:rect l="l" t="t" r="r" b="b"/>
            <a:pathLst>
              <a:path w="2005342" h="2197088">
                <a:moveTo>
                  <a:pt x="0" y="0"/>
                </a:moveTo>
                <a:lnTo>
                  <a:pt x="2005342" y="0"/>
                </a:lnTo>
                <a:lnTo>
                  <a:pt x="2005342" y="2197088"/>
                </a:lnTo>
                <a:lnTo>
                  <a:pt x="0" y="21970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8776337" y="1436607"/>
            <a:ext cx="8035187" cy="6077658"/>
          </a:xfrm>
          <a:custGeom>
            <a:avLst/>
            <a:gdLst/>
            <a:ahLst/>
            <a:cxnLst/>
            <a:rect l="l" t="t" r="r" b="b"/>
            <a:pathLst>
              <a:path w="8035187" h="6077658">
                <a:moveTo>
                  <a:pt x="0" y="0"/>
                </a:moveTo>
                <a:lnTo>
                  <a:pt x="8035187" y="0"/>
                </a:lnTo>
                <a:lnTo>
                  <a:pt x="8035187" y="6077658"/>
                </a:lnTo>
                <a:lnTo>
                  <a:pt x="0" y="6077658"/>
                </a:lnTo>
                <a:lnTo>
                  <a:pt x="0" y="0"/>
                </a:lnTo>
                <a:close/>
              </a:path>
            </a:pathLst>
          </a:custGeom>
          <a:blipFill>
            <a:blip r:embed="rId5"/>
            <a:stretch>
              <a:fillRect/>
            </a:stretch>
          </a:blipFill>
        </p:spPr>
        <p:txBody>
          <a:bodyPr/>
          <a:lstStyle/>
          <a:p>
            <a:endParaRPr lang="en-IN"/>
          </a:p>
        </p:txBody>
      </p:sp>
      <p:sp>
        <p:nvSpPr>
          <p:cNvPr id="5" name="Freeform 5"/>
          <p:cNvSpPr/>
          <p:nvPr/>
        </p:nvSpPr>
        <p:spPr>
          <a:xfrm>
            <a:off x="182399" y="3910824"/>
            <a:ext cx="7997900" cy="6077658"/>
          </a:xfrm>
          <a:custGeom>
            <a:avLst/>
            <a:gdLst/>
            <a:ahLst/>
            <a:cxnLst/>
            <a:rect l="l" t="t" r="r" b="b"/>
            <a:pathLst>
              <a:path w="7997900" h="6077658">
                <a:moveTo>
                  <a:pt x="0" y="0"/>
                </a:moveTo>
                <a:lnTo>
                  <a:pt x="7997900" y="0"/>
                </a:lnTo>
                <a:lnTo>
                  <a:pt x="7997900" y="6077658"/>
                </a:lnTo>
                <a:lnTo>
                  <a:pt x="0" y="6077658"/>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3068353" y="645492"/>
            <a:ext cx="8625663" cy="763980"/>
          </a:xfrm>
          <a:prstGeom prst="rect">
            <a:avLst/>
          </a:prstGeom>
        </p:spPr>
        <p:txBody>
          <a:bodyPr lIns="0" tIns="0" rIns="0" bIns="0" rtlCol="0" anchor="t">
            <a:spAutoFit/>
          </a:bodyPr>
          <a:lstStyle/>
          <a:p>
            <a:pPr>
              <a:lnSpc>
                <a:spcPts val="5914"/>
              </a:lnSpc>
            </a:pPr>
            <a:r>
              <a:rPr lang="en-US" sz="5376">
                <a:solidFill>
                  <a:srgbClr val="191824"/>
                </a:solidFill>
                <a:latin typeface="HK Grotesk Bold"/>
              </a:rPr>
              <a:t>CORRELATIONS</a:t>
            </a:r>
          </a:p>
        </p:txBody>
      </p:sp>
      <p:sp>
        <p:nvSpPr>
          <p:cNvPr id="7" name="TextBox 7"/>
          <p:cNvSpPr txBox="1"/>
          <p:nvPr/>
        </p:nvSpPr>
        <p:spPr>
          <a:xfrm>
            <a:off x="15985595" y="1019175"/>
            <a:ext cx="1273705" cy="39018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191824"/>
          </a:solidFill>
        </p:spPr>
        <p:txBody>
          <a:bodyPr/>
          <a:lstStyle/>
          <a:p>
            <a:endParaRPr lang="en-IN"/>
          </a:p>
        </p:txBody>
      </p:sp>
      <p:sp>
        <p:nvSpPr>
          <p:cNvPr id="3" name="TextBox 3"/>
          <p:cNvSpPr txBox="1"/>
          <p:nvPr/>
        </p:nvSpPr>
        <p:spPr>
          <a:xfrm>
            <a:off x="1002053" y="4198003"/>
            <a:ext cx="7139893" cy="1957669"/>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DATA PREPROCESSING</a:t>
            </a:r>
          </a:p>
        </p:txBody>
      </p:sp>
      <p:sp>
        <p:nvSpPr>
          <p:cNvPr id="4" name="TextBox 4"/>
          <p:cNvSpPr txBox="1"/>
          <p:nvPr/>
        </p:nvSpPr>
        <p:spPr>
          <a:xfrm>
            <a:off x="10055210" y="2506896"/>
            <a:ext cx="6965276" cy="5374420"/>
          </a:xfrm>
          <a:prstGeom prst="rect">
            <a:avLst/>
          </a:prstGeom>
        </p:spPr>
        <p:txBody>
          <a:bodyPr lIns="0" tIns="0" rIns="0" bIns="0" rtlCol="0" anchor="t">
            <a:spAutoFit/>
          </a:bodyPr>
          <a:lstStyle/>
          <a:p>
            <a:pPr marL="690876" lvl="1" indent="-345438">
              <a:lnSpc>
                <a:spcPts val="4159"/>
              </a:lnSpc>
              <a:buFont typeface="Arial"/>
              <a:buChar char="•"/>
            </a:pPr>
            <a:r>
              <a:rPr lang="en-US" sz="3199" dirty="0">
                <a:solidFill>
                  <a:srgbClr val="191824"/>
                </a:solidFill>
                <a:latin typeface="HK Grotesk"/>
              </a:rPr>
              <a:t>Check for missing values and handle </a:t>
            </a:r>
            <a:r>
              <a:rPr lang="en-US" sz="3199">
                <a:solidFill>
                  <a:srgbClr val="191824"/>
                </a:solidFill>
                <a:latin typeface="HK Grotesk"/>
              </a:rPr>
              <a:t>them through </a:t>
            </a:r>
            <a:r>
              <a:rPr lang="en-US" sz="3199" dirty="0">
                <a:solidFill>
                  <a:srgbClr val="191824"/>
                </a:solidFill>
                <a:latin typeface="HK Grotesk"/>
              </a:rPr>
              <a:t>imputation with median.</a:t>
            </a:r>
          </a:p>
          <a:p>
            <a:pPr marL="690876" lvl="1" indent="-345438">
              <a:lnSpc>
                <a:spcPts val="4159"/>
              </a:lnSpc>
              <a:buFont typeface="Arial"/>
              <a:buChar char="•"/>
            </a:pPr>
            <a:r>
              <a:rPr lang="en-US" sz="3199" dirty="0">
                <a:solidFill>
                  <a:srgbClr val="191824"/>
                </a:solidFill>
                <a:latin typeface="HK Grotesk"/>
              </a:rPr>
              <a:t>We also perform standardization.</a:t>
            </a:r>
          </a:p>
          <a:p>
            <a:pPr marL="690876" lvl="1" indent="-345438">
              <a:lnSpc>
                <a:spcPts val="4159"/>
              </a:lnSpc>
              <a:buFont typeface="Arial"/>
              <a:buChar char="•"/>
            </a:pPr>
            <a:r>
              <a:rPr lang="en-US" sz="3199" dirty="0">
                <a:solidFill>
                  <a:srgbClr val="191824"/>
                </a:solidFill>
                <a:latin typeface="HK Grotesk"/>
              </a:rPr>
              <a:t>Create a </a:t>
            </a:r>
            <a:r>
              <a:rPr lang="en-US" sz="3199" dirty="0" err="1">
                <a:solidFill>
                  <a:srgbClr val="191824"/>
                </a:solidFill>
                <a:latin typeface="HK Grotesk"/>
              </a:rPr>
              <a:t>pileine</a:t>
            </a:r>
            <a:r>
              <a:rPr lang="en-US" sz="3199" dirty="0">
                <a:solidFill>
                  <a:srgbClr val="191824"/>
                </a:solidFill>
                <a:latin typeface="HK Grotesk"/>
              </a:rPr>
              <a:t> for above operations.</a:t>
            </a:r>
          </a:p>
          <a:p>
            <a:pPr marL="690876" lvl="1" indent="-345438">
              <a:lnSpc>
                <a:spcPts val="4159"/>
              </a:lnSpc>
              <a:buFont typeface="Arial"/>
              <a:buChar char="•"/>
            </a:pPr>
            <a:r>
              <a:rPr lang="en-US" sz="3199" dirty="0">
                <a:solidFill>
                  <a:srgbClr val="191824"/>
                </a:solidFill>
                <a:latin typeface="HK Grotesk"/>
              </a:rPr>
              <a:t>Split the data into training and test data. </a:t>
            </a:r>
          </a:p>
          <a:p>
            <a:pPr marL="690877" lvl="1" indent="-345439">
              <a:lnSpc>
                <a:spcPts val="4159"/>
              </a:lnSpc>
              <a:buFont typeface="Arial"/>
              <a:buChar char="•"/>
            </a:pPr>
            <a:r>
              <a:rPr lang="en-US" sz="3199" dirty="0">
                <a:solidFill>
                  <a:srgbClr val="191824"/>
                </a:solidFill>
                <a:latin typeface="HK Grotesk"/>
              </a:rPr>
              <a:t>Also, stratified split on CHAS column</a:t>
            </a:r>
          </a:p>
        </p:txBody>
      </p:sp>
      <p:sp>
        <p:nvSpPr>
          <p:cNvPr id="5" name="TextBox 5"/>
          <p:cNvSpPr txBox="1"/>
          <p:nvPr/>
        </p:nvSpPr>
        <p:spPr>
          <a:xfrm>
            <a:off x="1028700" y="1019175"/>
            <a:ext cx="1273705" cy="390187"/>
          </a:xfrm>
          <a:prstGeom prst="rect">
            <a:avLst/>
          </a:prstGeom>
        </p:spPr>
        <p:txBody>
          <a:bodyPr lIns="0" tIns="0" rIns="0" bIns="0" rtlCol="0" anchor="t">
            <a:spAutoFit/>
          </a:bodyPr>
          <a:lstStyle/>
          <a:p>
            <a:pPr>
              <a:lnSpc>
                <a:spcPts val="3000"/>
              </a:lnSpc>
            </a:pPr>
            <a:r>
              <a:rPr lang="en-US" sz="2500">
                <a:solidFill>
                  <a:srgbClr val="FFFFFF"/>
                </a:solidFill>
                <a:latin typeface="HK Grotesk Medium"/>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391184" y="3447262"/>
            <a:ext cx="3014237" cy="2614006"/>
          </a:xfrm>
          <a:custGeom>
            <a:avLst/>
            <a:gdLst/>
            <a:ahLst/>
            <a:cxnLst/>
            <a:rect l="l" t="t" r="r" b="b"/>
            <a:pathLst>
              <a:path w="3014237" h="2614006">
                <a:moveTo>
                  <a:pt x="0" y="0"/>
                </a:moveTo>
                <a:lnTo>
                  <a:pt x="3014237" y="0"/>
                </a:lnTo>
                <a:lnTo>
                  <a:pt x="3014237" y="2614006"/>
                </a:lnTo>
                <a:lnTo>
                  <a:pt x="0" y="2614006"/>
                </a:lnTo>
                <a:lnTo>
                  <a:pt x="0" y="0"/>
                </a:lnTo>
                <a:close/>
              </a:path>
            </a:pathLst>
          </a:custGeom>
          <a:blipFill>
            <a:blip r:embed="rId2"/>
            <a:stretch>
              <a:fillRect/>
            </a:stretch>
          </a:blipFill>
        </p:spPr>
        <p:txBody>
          <a:bodyPr/>
          <a:lstStyle/>
          <a:p>
            <a:endParaRPr lang="en-IN"/>
          </a:p>
        </p:txBody>
      </p:sp>
      <p:sp>
        <p:nvSpPr>
          <p:cNvPr id="3" name="Freeform 3"/>
          <p:cNvSpPr/>
          <p:nvPr/>
        </p:nvSpPr>
        <p:spPr>
          <a:xfrm>
            <a:off x="6421419" y="3447262"/>
            <a:ext cx="4489906" cy="2693944"/>
          </a:xfrm>
          <a:custGeom>
            <a:avLst/>
            <a:gdLst/>
            <a:ahLst/>
            <a:cxnLst/>
            <a:rect l="l" t="t" r="r" b="b"/>
            <a:pathLst>
              <a:path w="4489906" h="2693944">
                <a:moveTo>
                  <a:pt x="0" y="0"/>
                </a:moveTo>
                <a:lnTo>
                  <a:pt x="4489906" y="0"/>
                </a:lnTo>
                <a:lnTo>
                  <a:pt x="4489906" y="2693944"/>
                </a:lnTo>
                <a:lnTo>
                  <a:pt x="0" y="2693944"/>
                </a:lnTo>
                <a:lnTo>
                  <a:pt x="0" y="0"/>
                </a:lnTo>
                <a:close/>
              </a:path>
            </a:pathLst>
          </a:custGeom>
          <a:blipFill>
            <a:blip r:embed="rId3"/>
            <a:stretch>
              <a:fillRect/>
            </a:stretch>
          </a:blipFill>
        </p:spPr>
        <p:txBody>
          <a:bodyPr/>
          <a:lstStyle/>
          <a:p>
            <a:endParaRPr lang="en-IN"/>
          </a:p>
        </p:txBody>
      </p:sp>
      <p:sp>
        <p:nvSpPr>
          <p:cNvPr id="4" name="Freeform 4"/>
          <p:cNvSpPr/>
          <p:nvPr/>
        </p:nvSpPr>
        <p:spPr>
          <a:xfrm>
            <a:off x="12025841" y="3379893"/>
            <a:ext cx="4596606" cy="2828681"/>
          </a:xfrm>
          <a:custGeom>
            <a:avLst/>
            <a:gdLst/>
            <a:ahLst/>
            <a:cxnLst/>
            <a:rect l="l" t="t" r="r" b="b"/>
            <a:pathLst>
              <a:path w="4596606" h="2828681">
                <a:moveTo>
                  <a:pt x="0" y="0"/>
                </a:moveTo>
                <a:lnTo>
                  <a:pt x="4596606" y="0"/>
                </a:lnTo>
                <a:lnTo>
                  <a:pt x="4596606" y="2828681"/>
                </a:lnTo>
                <a:lnTo>
                  <a:pt x="0" y="2828681"/>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28700" y="1095375"/>
            <a:ext cx="10264276" cy="989947"/>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MODEL</a:t>
            </a:r>
          </a:p>
        </p:txBody>
      </p:sp>
      <p:sp>
        <p:nvSpPr>
          <p:cNvPr id="6" name="TextBox 6"/>
          <p:cNvSpPr txBox="1"/>
          <p:nvPr/>
        </p:nvSpPr>
        <p:spPr>
          <a:xfrm>
            <a:off x="1028700" y="6296499"/>
            <a:ext cx="3739205" cy="3499133"/>
          </a:xfrm>
          <a:prstGeom prst="rect">
            <a:avLst/>
          </a:prstGeom>
        </p:spPr>
        <p:txBody>
          <a:bodyPr lIns="0" tIns="0" rIns="0" bIns="0" rtlCol="0" anchor="t">
            <a:spAutoFit/>
          </a:bodyPr>
          <a:lstStyle/>
          <a:p>
            <a:pPr algn="just">
              <a:lnSpc>
                <a:spcPts val="3509"/>
              </a:lnSpc>
            </a:pPr>
            <a:r>
              <a:rPr lang="en-US" sz="2699">
                <a:solidFill>
                  <a:srgbClr val="FFFFFF"/>
                </a:solidFill>
                <a:latin typeface="HK Grotesk Medium"/>
              </a:rPr>
              <a:t>Model the relationship between a dependent variable (target) and one or more independent variables (features) by fitting a linear equation. </a:t>
            </a:r>
          </a:p>
          <a:p>
            <a:pPr algn="just">
              <a:lnSpc>
                <a:spcPts val="3509"/>
              </a:lnSpc>
            </a:pPr>
            <a:r>
              <a:rPr lang="en-US" sz="2699">
                <a:solidFill>
                  <a:srgbClr val="FFFFFF"/>
                </a:solidFill>
                <a:latin typeface="HK Grotesk Medium"/>
              </a:rPr>
              <a:t>Root Mean Square Error: 4.94</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07</a:t>
            </a:r>
          </a:p>
        </p:txBody>
      </p:sp>
      <p:sp>
        <p:nvSpPr>
          <p:cNvPr id="8" name="TextBox 8"/>
          <p:cNvSpPr txBox="1"/>
          <p:nvPr/>
        </p:nvSpPr>
        <p:spPr>
          <a:xfrm>
            <a:off x="6796770" y="6296499"/>
            <a:ext cx="3739205" cy="3499132"/>
          </a:xfrm>
          <a:prstGeom prst="rect">
            <a:avLst/>
          </a:prstGeom>
        </p:spPr>
        <p:txBody>
          <a:bodyPr lIns="0" tIns="0" rIns="0" bIns="0" rtlCol="0" anchor="t">
            <a:spAutoFit/>
          </a:bodyPr>
          <a:lstStyle/>
          <a:p>
            <a:pPr algn="just">
              <a:lnSpc>
                <a:spcPts val="3509"/>
              </a:lnSpc>
            </a:pPr>
            <a:r>
              <a:rPr lang="en-US" sz="2699">
                <a:solidFill>
                  <a:srgbClr val="FFFFFF"/>
                </a:solidFill>
                <a:latin typeface="HK Grotesk Medium"/>
              </a:rPr>
              <a:t>Create a tree-like model that partitions the data into subsets, making decisions based on feature values to predict the target variable. </a:t>
            </a:r>
          </a:p>
          <a:p>
            <a:pPr algn="just">
              <a:lnSpc>
                <a:spcPts val="3510"/>
              </a:lnSpc>
            </a:pPr>
            <a:r>
              <a:rPr lang="en-US" sz="2700">
                <a:solidFill>
                  <a:srgbClr val="FFFFFF"/>
                </a:solidFill>
                <a:latin typeface="HK Grotesk Medium"/>
              </a:rPr>
              <a:t>Root Mean Square Error: 2.81</a:t>
            </a:r>
          </a:p>
        </p:txBody>
      </p:sp>
      <p:sp>
        <p:nvSpPr>
          <p:cNvPr id="9" name="TextBox 9"/>
          <p:cNvSpPr txBox="1"/>
          <p:nvPr/>
        </p:nvSpPr>
        <p:spPr>
          <a:xfrm>
            <a:off x="12056201" y="6296499"/>
            <a:ext cx="4843720" cy="3499132"/>
          </a:xfrm>
          <a:prstGeom prst="rect">
            <a:avLst/>
          </a:prstGeom>
        </p:spPr>
        <p:txBody>
          <a:bodyPr lIns="0" tIns="0" rIns="0" bIns="0" rtlCol="0" anchor="t">
            <a:spAutoFit/>
          </a:bodyPr>
          <a:lstStyle/>
          <a:p>
            <a:pPr algn="just">
              <a:lnSpc>
                <a:spcPts val="3509"/>
              </a:lnSpc>
            </a:pPr>
            <a:r>
              <a:rPr lang="en-US" sz="2699">
                <a:solidFill>
                  <a:srgbClr val="FFFFFF"/>
                </a:solidFill>
                <a:latin typeface="HK Grotesk Medium"/>
              </a:rPr>
              <a:t>A Random Forest consists of a collection of decision trees, each trained on a random subset of the data and features. Predictions are made by aggregating the predictions of individual trees.</a:t>
            </a:r>
          </a:p>
          <a:p>
            <a:pPr>
              <a:lnSpc>
                <a:spcPts val="3510"/>
              </a:lnSpc>
            </a:pPr>
            <a:r>
              <a:rPr lang="en-US" sz="2700">
                <a:solidFill>
                  <a:srgbClr val="FFFFFF"/>
                </a:solidFill>
                <a:latin typeface="HK Grotesk Medium"/>
              </a:rPr>
              <a:t>Root Mean Square Error: 1.38</a:t>
            </a:r>
          </a:p>
        </p:txBody>
      </p:sp>
      <p:sp>
        <p:nvSpPr>
          <p:cNvPr id="10" name="TextBox 10"/>
          <p:cNvSpPr txBox="1"/>
          <p:nvPr/>
        </p:nvSpPr>
        <p:spPr>
          <a:xfrm>
            <a:off x="1028700" y="2445061"/>
            <a:ext cx="4735491" cy="738394"/>
          </a:xfrm>
          <a:prstGeom prst="rect">
            <a:avLst/>
          </a:prstGeom>
        </p:spPr>
        <p:txBody>
          <a:bodyPr lIns="0" tIns="0" rIns="0" bIns="0" rtlCol="0" anchor="t">
            <a:spAutoFit/>
          </a:bodyPr>
          <a:lstStyle/>
          <a:p>
            <a:pPr algn="ctr">
              <a:lnSpc>
                <a:spcPts val="6020"/>
              </a:lnSpc>
            </a:pPr>
            <a:r>
              <a:rPr lang="en-US" sz="4300">
                <a:solidFill>
                  <a:srgbClr val="FFFFFF"/>
                </a:solidFill>
                <a:latin typeface="Canva Sans Bold"/>
              </a:rPr>
              <a:t>Linear Regression</a:t>
            </a:r>
          </a:p>
        </p:txBody>
      </p:sp>
      <p:sp>
        <p:nvSpPr>
          <p:cNvPr id="11" name="TextBox 11"/>
          <p:cNvSpPr txBox="1"/>
          <p:nvPr/>
        </p:nvSpPr>
        <p:spPr>
          <a:xfrm>
            <a:off x="6796770" y="2445061"/>
            <a:ext cx="3636147" cy="738394"/>
          </a:xfrm>
          <a:prstGeom prst="rect">
            <a:avLst/>
          </a:prstGeom>
        </p:spPr>
        <p:txBody>
          <a:bodyPr lIns="0" tIns="0" rIns="0" bIns="0" rtlCol="0" anchor="t">
            <a:spAutoFit/>
          </a:bodyPr>
          <a:lstStyle/>
          <a:p>
            <a:pPr algn="ctr">
              <a:lnSpc>
                <a:spcPts val="6020"/>
              </a:lnSpc>
            </a:pPr>
            <a:r>
              <a:rPr lang="en-US" sz="4300">
                <a:solidFill>
                  <a:srgbClr val="FFFFFF"/>
                </a:solidFill>
                <a:latin typeface="Canva Sans Bold"/>
              </a:rPr>
              <a:t>Decision Tree</a:t>
            </a:r>
          </a:p>
        </p:txBody>
      </p:sp>
      <p:sp>
        <p:nvSpPr>
          <p:cNvPr id="12" name="TextBox 12"/>
          <p:cNvSpPr txBox="1"/>
          <p:nvPr/>
        </p:nvSpPr>
        <p:spPr>
          <a:xfrm>
            <a:off x="12056201" y="2445061"/>
            <a:ext cx="3929393" cy="738394"/>
          </a:xfrm>
          <a:prstGeom prst="rect">
            <a:avLst/>
          </a:prstGeom>
        </p:spPr>
        <p:txBody>
          <a:bodyPr lIns="0" tIns="0" rIns="0" bIns="0" rtlCol="0" anchor="t">
            <a:spAutoFit/>
          </a:bodyPr>
          <a:lstStyle/>
          <a:p>
            <a:pPr algn="ctr">
              <a:lnSpc>
                <a:spcPts val="6020"/>
              </a:lnSpc>
            </a:pPr>
            <a:r>
              <a:rPr lang="en-US" sz="4300">
                <a:solidFill>
                  <a:srgbClr val="FFFFFF"/>
                </a:solidFill>
                <a:latin typeface="Canva Sans Bold"/>
              </a:rPr>
              <a:t>RandomForest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719719"/>
            <a:ext cx="18288000" cy="4567281"/>
          </a:xfrm>
          <a:prstGeom prst="rect">
            <a:avLst/>
          </a:prstGeom>
          <a:solidFill>
            <a:srgbClr val="191824"/>
          </a:solidFill>
        </p:spPr>
        <p:txBody>
          <a:bodyPr/>
          <a:lstStyle/>
          <a:p>
            <a:endParaRPr lang="en-IN"/>
          </a:p>
        </p:txBody>
      </p:sp>
      <p:sp>
        <p:nvSpPr>
          <p:cNvPr id="3" name="Freeform 3"/>
          <p:cNvSpPr/>
          <p:nvPr/>
        </p:nvSpPr>
        <p:spPr>
          <a:xfrm>
            <a:off x="4620977" y="6334487"/>
            <a:ext cx="8646121" cy="3952513"/>
          </a:xfrm>
          <a:custGeom>
            <a:avLst/>
            <a:gdLst/>
            <a:ahLst/>
            <a:cxnLst/>
            <a:rect l="l" t="t" r="r" b="b"/>
            <a:pathLst>
              <a:path w="8646121" h="3952513">
                <a:moveTo>
                  <a:pt x="0" y="0"/>
                </a:moveTo>
                <a:lnTo>
                  <a:pt x="8646121" y="0"/>
                </a:lnTo>
                <a:lnTo>
                  <a:pt x="8646121" y="3952513"/>
                </a:lnTo>
                <a:lnTo>
                  <a:pt x="0" y="3952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1691102" y="1436734"/>
            <a:ext cx="6828302" cy="1957669"/>
          </a:xfrm>
          <a:prstGeom prst="rect">
            <a:avLst/>
          </a:prstGeom>
        </p:spPr>
        <p:txBody>
          <a:bodyPr lIns="0" tIns="0" rIns="0" bIns="0" rtlCol="0" anchor="t">
            <a:spAutoFit/>
          </a:bodyPr>
          <a:lstStyle/>
          <a:p>
            <a:pPr algn="r">
              <a:lnSpc>
                <a:spcPts val="7699"/>
              </a:lnSpc>
            </a:pPr>
            <a:r>
              <a:rPr lang="en-US" sz="6999">
                <a:solidFill>
                  <a:srgbClr val="191824"/>
                </a:solidFill>
                <a:latin typeface="HK Grotesk Bold"/>
              </a:rPr>
              <a:t>RESULT AND DISCUSSION</a:t>
            </a:r>
          </a:p>
        </p:txBody>
      </p:sp>
      <p:sp>
        <p:nvSpPr>
          <p:cNvPr id="5" name="TextBox 5"/>
          <p:cNvSpPr txBox="1"/>
          <p:nvPr/>
        </p:nvSpPr>
        <p:spPr>
          <a:xfrm>
            <a:off x="9511221" y="1341484"/>
            <a:ext cx="7748079" cy="3061027"/>
          </a:xfrm>
          <a:prstGeom prst="rect">
            <a:avLst/>
          </a:prstGeom>
        </p:spPr>
        <p:txBody>
          <a:bodyPr lIns="0" tIns="0" rIns="0" bIns="0" rtlCol="0" anchor="t">
            <a:spAutoFit/>
          </a:bodyPr>
          <a:lstStyle/>
          <a:p>
            <a:pPr algn="just">
              <a:lnSpc>
                <a:spcPts val="3509"/>
              </a:lnSpc>
            </a:pPr>
            <a:r>
              <a:rPr lang="en-US" sz="2699">
                <a:solidFill>
                  <a:srgbClr val="191824"/>
                </a:solidFill>
                <a:latin typeface="HK Grotesk Medium"/>
              </a:rPr>
              <a:t>Random Forest Regression achieved the lowest root mean square error (RMSE) among the tested models, making it our choice for testing. On testing the model on test data, RMSE obtained is 2.81</a:t>
            </a:r>
          </a:p>
          <a:p>
            <a:pPr algn="just">
              <a:lnSpc>
                <a:spcPts val="3510"/>
              </a:lnSpc>
            </a:pPr>
            <a:r>
              <a:rPr lang="en-US" sz="2700">
                <a:solidFill>
                  <a:srgbClr val="191824"/>
                </a:solidFill>
                <a:latin typeface="HK Grotesk Medium"/>
              </a:rPr>
              <a:t>This model can serve as a valuable tool for buyers, sellers, and investors, offering informed insights for decision-making in the housing sector.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957042" y="2850233"/>
            <a:ext cx="14373916" cy="4586533"/>
            <a:chOff x="0" y="0"/>
            <a:chExt cx="19165221" cy="6115378"/>
          </a:xfrm>
        </p:grpSpPr>
        <p:sp>
          <p:nvSpPr>
            <p:cNvPr id="3" name="TextBox 3"/>
            <p:cNvSpPr txBox="1"/>
            <p:nvPr/>
          </p:nvSpPr>
          <p:spPr>
            <a:xfrm>
              <a:off x="0" y="4763698"/>
              <a:ext cx="19165221" cy="1351679"/>
            </a:xfrm>
            <a:prstGeom prst="rect">
              <a:avLst/>
            </a:prstGeom>
          </p:spPr>
          <p:txBody>
            <a:bodyPr lIns="0" tIns="0" rIns="0" bIns="0" rtlCol="0" anchor="t">
              <a:spAutoFit/>
            </a:bodyPr>
            <a:lstStyle/>
            <a:p>
              <a:pPr algn="ctr">
                <a:lnSpc>
                  <a:spcPts val="7700"/>
                </a:lnSpc>
              </a:pPr>
              <a:r>
                <a:rPr lang="en-US" sz="7000">
                  <a:solidFill>
                    <a:srgbClr val="FFFFFF"/>
                  </a:solidFill>
                  <a:latin typeface="HK Grotesk Bold"/>
                </a:rPr>
                <a:t>THANK YOU</a:t>
              </a:r>
            </a:p>
          </p:txBody>
        </p:sp>
        <p:sp>
          <p:nvSpPr>
            <p:cNvPr id="4" name="Freeform 4"/>
            <p:cNvSpPr/>
            <p:nvPr/>
          </p:nvSpPr>
          <p:spPr>
            <a:xfrm>
              <a:off x="6696217" y="0"/>
              <a:ext cx="5772787" cy="3379704"/>
            </a:xfrm>
            <a:custGeom>
              <a:avLst/>
              <a:gdLst/>
              <a:ahLst/>
              <a:cxnLst/>
              <a:rect l="l" t="t" r="r" b="b"/>
              <a:pathLst>
                <a:path w="5772787" h="3379704">
                  <a:moveTo>
                    <a:pt x="0" y="0"/>
                  </a:moveTo>
                  <a:lnTo>
                    <a:pt x="5772787" y="0"/>
                  </a:lnTo>
                  <a:lnTo>
                    <a:pt x="5772787" y="3379704"/>
                  </a:lnTo>
                  <a:lnTo>
                    <a:pt x="0" y="3379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Custom</PresentationFormat>
  <Paragraphs>40</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HK Grotesk Medium</vt:lpstr>
      <vt:lpstr>Canva Sans Bold</vt:lpstr>
      <vt:lpstr>Calibri</vt:lpstr>
      <vt:lpstr>Arial</vt:lpstr>
      <vt:lpstr>HK Grotesk Bold</vt:lpstr>
      <vt:lpstr>HK Grotesk</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Houseprice Prediction</dc:title>
  <cp:lastModifiedBy>Shreya.Panengaden@studentambassadors.com</cp:lastModifiedBy>
  <cp:revision>2</cp:revision>
  <dcterms:created xsi:type="dcterms:W3CDTF">2006-08-16T00:00:00Z</dcterms:created>
  <dcterms:modified xsi:type="dcterms:W3CDTF">2023-10-29T08:41:37Z</dcterms:modified>
  <dc:identifier>DAFyDdI1dQw</dc:identifier>
</cp:coreProperties>
</file>